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51.jpeg" ContentType="image/jpeg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34.jpeg" ContentType="image/jpe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9.png" ContentType="image/png"/>
  <Override PartName="/ppt/media/image13.jpeg" ContentType="image/jpeg"/>
  <Override PartName="/ppt/media/image29.png" ContentType="image/png"/>
  <Override PartName="/ppt/media/image14.jpeg" ContentType="image/jpe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40.jpeg" ContentType="image/jpe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media24.mp4" ContentType="video/mp4"/>
  <Override PartName="/ppt/media/image25.png" ContentType="image/png"/>
  <Override PartName="/ppt/media/image26.wmf" ContentType="image/x-wmf"/>
  <Override PartName="/ppt/media/image27.png" ContentType="image/png"/>
  <Override PartName="/ppt/media/image28.png" ContentType="image/png"/>
  <Override PartName="/ppt/media/image41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6.png" ContentType="image/png"/>
  <Override PartName="/ppt/media/image37.jpeg" ContentType="image/jpeg"/>
  <Override PartName="/ppt/media/image38.jpeg" ContentType="image/jpeg"/>
  <Override PartName="/ppt/media/image39.jpeg" ContentType="image/jpeg"/>
  <Override PartName="/ppt/media/image42.jpeg" ContentType="image/jpeg"/>
  <Override PartName="/ppt/media/image50.png" ContentType="image/png"/>
  <Override PartName="/ppt/media/image43.jpeg" ContentType="image/jpeg"/>
  <Override PartName="/ppt/media/image44.jpeg" ContentType="image/jpe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0104100" cy="11309350"/>
  <p:notesSz cx="20104100" cy="1130935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18182F8-1017-46F0-9DF3-90A0B26F2961}" type="slidenum">
              <a:rPr b="0" lang="ru-RU" sz="1400" spc="-1" strike="noStrike">
                <a:latin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1680" cy="381312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1200" cy="445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11387160" y="10742760"/>
            <a:ext cx="870912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661C1F9-CA0B-49B3-B9B4-3D89170554D9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1680" cy="381312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1200" cy="445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11387160" y="10742760"/>
            <a:ext cx="870912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BFC82AC-D733-4CDD-8502-E8524C6DF351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D2BDEF-4D6B-4313-9190-5601C8398F36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200" cy="3815640"/>
          </a:xfrm>
          <a:prstGeom prst="rect">
            <a:avLst/>
          </a:prstGeom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720" cy="4453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11387160" y="10742760"/>
            <a:ext cx="8711640" cy="5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F6BC962-4D5F-4FA6-B68D-01C6280BFCE6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9E97431-2AD6-42A4-9724-B820C5FECB11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CDAC733-C099-4506-9E00-9F9A77D2A6F9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77A7EC-7EFC-48F5-8C4C-35A6047B063F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1550672-1915-44DC-924C-92E5D00A00C2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1680" cy="381312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1200" cy="445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11387160" y="10742760"/>
            <a:ext cx="870912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44BCF26-095D-4CC7-B3FC-B65EF6A15CE2}" type="slidenum">
              <a:rPr b="0" lang="ru-RU" sz="1200" spc="-1" strike="noStrike">
                <a:solidFill>
                  <a:srgbClr val="000000"/>
                </a:solidFill>
                <a:latin typeface="Arial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20100960" cy="11305440"/>
          </a:xfrm>
          <a:custGeom>
            <a:avLst/>
            <a:gdLst/>
            <a:ah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22b7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4176440" y="0"/>
            <a:ext cx="5924160" cy="11305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05120" y="450720"/>
            <a:ext cx="18092880" cy="188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05120" y="450720"/>
            <a:ext cx="18092880" cy="188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05120" y="450720"/>
            <a:ext cx="18092880" cy="188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20100960" cy="11305440"/>
          </a:xfrm>
          <a:custGeom>
            <a:avLst/>
            <a:gdLst/>
            <a:ah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22b7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14176440" y="0"/>
            <a:ext cx="5924160" cy="11305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3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4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24.mp4"/><Relationship Id="rId2" Type="http://schemas.microsoft.com/office/2007/relationships/media" Target="../media/media24.mp4"/><Relationship Id="rId3" Type="http://schemas.openxmlformats.org/officeDocument/2006/relationships/image" Target="../media/image25.png"/><Relationship Id="rId4" Type="http://schemas.openxmlformats.org/officeDocument/2006/relationships/image" Target="../media/image26.wmf"/><Relationship Id="rId5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2" descr=""/>
          <p:cNvPicPr/>
          <p:nvPr/>
        </p:nvPicPr>
        <p:blipFill>
          <a:blip r:embed="rId1"/>
          <a:stretch/>
        </p:blipFill>
        <p:spPr>
          <a:xfrm>
            <a:off x="27360" y="-136440"/>
            <a:ext cx="20100960" cy="1130400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3422520" y="3063960"/>
            <a:ext cx="12112560" cy="221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5000" spc="-15" strike="noStrike">
                <a:solidFill>
                  <a:srgbClr val="ffffff"/>
                </a:solidFill>
                <a:latin typeface="Calibri"/>
                <a:ea typeface="DejaVu Sans"/>
              </a:rPr>
              <a:t>Разработка модели экструдера 3D-печати гранулированными материалами.</a:t>
            </a:r>
            <a:br/>
            <a:br/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593720" y="7940520"/>
            <a:ext cx="13255560" cy="15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DejaVu Sans"/>
              </a:rPr>
              <a:t>Участники программы Основы 3D прототипирования и печати</a:t>
            </a:r>
            <a:endParaRPr b="0" lang="ru-RU" sz="2800" spc="-1" strike="noStrike">
              <a:latin typeface="Arial"/>
            </a:endParaRPr>
          </a:p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DejaVu Sans"/>
              </a:rPr>
              <a:t>Центра дополнительного образования </a:t>
            </a:r>
            <a:endParaRPr b="0" lang="ru-RU" sz="2800" spc="-1" strike="noStrike">
              <a:latin typeface="Arial"/>
            </a:endParaRPr>
          </a:p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DejaVu Sans"/>
              </a:rPr>
              <a:t>Образовательного фонда «Талант и успех»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1593720" y="6221160"/>
            <a:ext cx="11503080" cy="14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2800" spc="-15" strike="noStrike">
                <a:solidFill>
                  <a:srgbClr val="ffffff"/>
                </a:solidFill>
                <a:latin typeface="Helvetica World"/>
                <a:ea typeface="DejaVu Sans"/>
              </a:rPr>
              <a:t>Балгабай </a:t>
            </a: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DejaVu Sans"/>
              </a:rPr>
              <a:t>Шынгысбек, ученик </a:t>
            </a: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Malgun Gothic"/>
              </a:rPr>
              <a:t>10B, школа «НИШ ХБН г.Алматы»</a:t>
            </a:r>
            <a:endParaRPr b="0" lang="ru-RU" sz="2800" spc="-1" strike="noStrike">
              <a:latin typeface="Arial"/>
            </a:endParaRPr>
          </a:p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Malgun Gothic"/>
              </a:rPr>
              <a:t>Налибек Рамазан, ученик 10В, школа «НИШ ФМН г.Шымкент»</a:t>
            </a:r>
            <a:endParaRPr b="0" lang="ru-RU" sz="2800" spc="-1" strike="noStrike">
              <a:latin typeface="Arial"/>
            </a:endParaRPr>
          </a:p>
          <a:p>
            <a:pPr marL="7560">
              <a:lnSpc>
                <a:spcPct val="100000"/>
              </a:lnSpc>
              <a:spcBef>
                <a:spcPts val="60"/>
              </a:spcBef>
            </a:pPr>
            <a:r>
              <a:rPr b="0" lang="ru-RU" sz="2800" spc="-15" strike="noStrike">
                <a:solidFill>
                  <a:srgbClr val="ffffff"/>
                </a:solidFill>
                <a:latin typeface="Calibri"/>
                <a:ea typeface="Malgun Gothic"/>
              </a:rPr>
              <a:t>Кушалиев Сагиден, ученик 9F, школа «НИШ ХБН г.Атырау»</a:t>
            </a:r>
            <a:endParaRPr b="0" lang="ru-RU" sz="2800" spc="-1" strike="noStrike">
              <a:latin typeface="Arial"/>
            </a:endParaRPr>
          </a:p>
          <a:p>
            <a:pPr marL="7560">
              <a:lnSpc>
                <a:spcPct val="100000"/>
              </a:lnSpc>
              <a:spcBef>
                <a:spcPts val="60"/>
              </a:spcBef>
            </a:pPr>
            <a:endParaRPr b="0" lang="ru-RU" sz="2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698120" y="10118880"/>
            <a:ext cx="10163160" cy="1184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ru-RU" sz="1979" spc="-26" strike="noStrike">
                <a:solidFill>
                  <a:srgbClr val="ffffff"/>
                </a:solidFill>
                <a:latin typeface="Calibri"/>
                <a:ea typeface="DejaVu Sans"/>
              </a:rPr>
              <a:t>Сириус | 00 июля 2020</a:t>
            </a:r>
            <a:endParaRPr b="0" lang="ru-RU" sz="1979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</a:pPr>
            <a:endParaRPr b="0" lang="ru-RU" sz="1979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</a:pPr>
            <a:br/>
            <a:br/>
            <a:endParaRPr b="0" lang="ru-RU" sz="197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8891360" y="658800"/>
            <a:ext cx="626040" cy="3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A89F5ECD-30BE-4D3C-A773-00E64468D1AA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0" y="482760"/>
            <a:ext cx="1888812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ТЕХНОЛОГИЯ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29880" y="1014480"/>
            <a:ext cx="20100960" cy="10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593640" tIns="593640" bIns="593640">
            <a:noAutofit/>
          </a:bodyPr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Что лежит в основе вашего решения?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экструзия (экструзия -  технология получения изделий путём продавливания вязкого расплава материала или густой пасты через формирующее отверстие). 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Какие еще были гипотезы и варианты?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экструдер полного цикла переработки пластика и печати.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Почему остановились именно на данном решении? 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Производительный,дешевый и целостный в плане работы. Так же самый 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Сложный узел в данной конструкций является экструдер.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Lato Black"/>
              </a:rPr>
              <a:t> 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</p:txBody>
      </p:sp>
      <p:pic>
        <p:nvPicPr>
          <p:cNvPr id="275" name="Picture 237" descr=""/>
          <p:cNvPicPr/>
          <p:nvPr/>
        </p:nvPicPr>
        <p:blipFill>
          <a:blip r:embed="rId1"/>
          <a:stretch/>
        </p:blipFill>
        <p:spPr>
          <a:xfrm>
            <a:off x="13464000" y="2736000"/>
            <a:ext cx="1941840" cy="1941840"/>
          </a:xfrm>
          <a:prstGeom prst="rect">
            <a:avLst/>
          </a:prstGeom>
          <a:ln>
            <a:noFill/>
          </a:ln>
        </p:spPr>
      </p:pic>
      <p:sp>
        <p:nvSpPr>
          <p:cNvPr id="276" name="CustomShape 4"/>
          <p:cNvSpPr/>
          <p:nvPr/>
        </p:nvSpPr>
        <p:spPr>
          <a:xfrm>
            <a:off x="8404560" y="7268400"/>
            <a:ext cx="682920" cy="8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5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ru-RU" sz="5000" spc="-1" strike="noStrike">
              <a:latin typeface="Arial"/>
            </a:endParaRPr>
          </a:p>
        </p:txBody>
      </p:sp>
      <p:pic>
        <p:nvPicPr>
          <p:cNvPr id="277" name="Picture 239" descr=""/>
          <p:cNvPicPr/>
          <p:nvPr/>
        </p:nvPicPr>
        <p:blipFill>
          <a:blip r:embed="rId2"/>
          <a:stretch/>
        </p:blipFill>
        <p:spPr>
          <a:xfrm>
            <a:off x="2664360" y="6191280"/>
            <a:ext cx="5173560" cy="3513960"/>
          </a:xfrm>
          <a:prstGeom prst="rect">
            <a:avLst/>
          </a:prstGeom>
          <a:ln>
            <a:noFill/>
          </a:ln>
        </p:spPr>
      </p:pic>
      <p:pic>
        <p:nvPicPr>
          <p:cNvPr id="278" name="Picture 240" descr=""/>
          <p:cNvPicPr/>
          <p:nvPr/>
        </p:nvPicPr>
        <p:blipFill>
          <a:blip r:embed="rId3"/>
          <a:stretch/>
        </p:blipFill>
        <p:spPr>
          <a:xfrm>
            <a:off x="9714240" y="5976000"/>
            <a:ext cx="5619960" cy="3817080"/>
          </a:xfrm>
          <a:prstGeom prst="rect">
            <a:avLst/>
          </a:prstGeom>
          <a:ln>
            <a:noFill/>
          </a:ln>
        </p:spPr>
      </p:pic>
      <p:sp>
        <p:nvSpPr>
          <p:cNvPr id="279" name="CustomShape 5"/>
          <p:cNvSpPr/>
          <p:nvPr/>
        </p:nvSpPr>
        <p:spPr>
          <a:xfrm>
            <a:off x="4155480" y="10074960"/>
            <a:ext cx="1808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Экструдер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12440520" y="10034640"/>
            <a:ext cx="13111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Шредер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81" name="Picture 243" descr=""/>
          <p:cNvPicPr/>
          <p:nvPr/>
        </p:nvPicPr>
        <p:blipFill>
          <a:blip r:embed="rId4"/>
          <a:stretch/>
        </p:blipFill>
        <p:spPr>
          <a:xfrm>
            <a:off x="16848000" y="4032360"/>
            <a:ext cx="2157840" cy="215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8891360" y="658800"/>
            <a:ext cx="626040" cy="3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A4C8A77D-66B8-4F3A-9FF6-4164758C5065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0" y="482760"/>
            <a:ext cx="1888812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ТЕХНОЛОГИЯ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9880" y="1014480"/>
            <a:ext cx="20100960" cy="10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593640" tIns="593640" bIns="593640">
            <a:noAutofit/>
          </a:bodyPr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Lato Black"/>
              </a:rPr>
              <a:t>Собственная или заимствованная технология?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Lato Black"/>
              </a:rPr>
              <a:t>The New Raw, Precious Plastic и Titan Robotics.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Lato Black"/>
              </a:rPr>
              <a:t>Почему данная технология является уникальной (если является)? 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Lato Black"/>
              </a:rPr>
              <a:t>Сам процесс экструзии не является уникальной, но сферы его применение и материалы , например создание матричных композитных форм в строительной сферы, являются актуальными и востребованными.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Lato Black"/>
              </a:rPr>
              <a:t> 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</p:txBody>
      </p:sp>
      <p:pic>
        <p:nvPicPr>
          <p:cNvPr id="285" name="Picture 248" descr=""/>
          <p:cNvPicPr/>
          <p:nvPr/>
        </p:nvPicPr>
        <p:blipFill>
          <a:blip r:embed="rId1"/>
          <a:stretch/>
        </p:blipFill>
        <p:spPr>
          <a:xfrm>
            <a:off x="1152000" y="4617000"/>
            <a:ext cx="9141480" cy="51728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10728360" y="4752000"/>
            <a:ext cx="9143280" cy="517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23115F1B-3391-46BF-B415-4842C0039774}" type="slidenum">
              <a:rPr b="0" lang="ru-RU" sz="2310" spc="-1" strike="noStrike">
                <a:solidFill>
                  <a:srgbClr val="422b7d"/>
                </a:solidFill>
                <a:latin typeface="Helvetica World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Коммерциализуемость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89" name="Picture 2" descr=""/>
          <p:cNvPicPr/>
          <p:nvPr/>
        </p:nvPicPr>
        <p:blipFill>
          <a:blip r:embed="rId1"/>
          <a:stretch/>
        </p:blipFill>
        <p:spPr>
          <a:xfrm>
            <a:off x="1596960" y="1342080"/>
            <a:ext cx="7848000" cy="4142160"/>
          </a:xfrm>
          <a:prstGeom prst="rect">
            <a:avLst/>
          </a:prstGeom>
          <a:ln>
            <a:noFill/>
          </a:ln>
        </p:spPr>
      </p:pic>
      <p:pic>
        <p:nvPicPr>
          <p:cNvPr id="290" name="Picture 3" descr=""/>
          <p:cNvPicPr/>
          <p:nvPr/>
        </p:nvPicPr>
        <p:blipFill>
          <a:blip r:embed="rId2"/>
          <a:stretch/>
        </p:blipFill>
        <p:spPr>
          <a:xfrm>
            <a:off x="11178720" y="6381720"/>
            <a:ext cx="6771960" cy="3941280"/>
          </a:xfrm>
          <a:prstGeom prst="rect">
            <a:avLst/>
          </a:prstGeom>
          <a:ln>
            <a:noFill/>
          </a:ln>
        </p:spPr>
      </p:pic>
      <p:pic>
        <p:nvPicPr>
          <p:cNvPr id="291" name="Picture 2" descr=""/>
          <p:cNvPicPr/>
          <p:nvPr/>
        </p:nvPicPr>
        <p:blipFill>
          <a:blip r:embed="rId3"/>
          <a:stretch/>
        </p:blipFill>
        <p:spPr>
          <a:xfrm>
            <a:off x="2049480" y="6030720"/>
            <a:ext cx="6229440" cy="464328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10737720" y="1342080"/>
            <a:ext cx="7625160" cy="379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4"/>
          <p:cNvSpPr/>
          <p:nvPr/>
        </p:nvSpPr>
        <p:spPr>
          <a:xfrm>
            <a:off x="10737720" y="1342080"/>
            <a:ext cx="7909920" cy="400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593640" tIns="593640" bIns="593640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Способ монетизации?</a:t>
            </a:r>
            <a:r>
              <a:rPr b="0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Это продажа самого экструдера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Продажа арт-объектов для парков и зон отдыха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Объем рынка?</a:t>
            </a:r>
            <a:r>
              <a:rPr b="0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На данный нет рыночного вида экструдеров по такой схеме как у нас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3421160" y="3216240"/>
            <a:ext cx="5940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just">
              <a:lnSpc>
                <a:spcPct val="100000"/>
              </a:lnSpc>
            </a:pPr>
            <a:r>
              <a:rPr b="0" lang="ru-RU" sz="2000" spc="-1" strike="noStrike">
                <a:solidFill>
                  <a:srgbClr val="404040"/>
                </a:solidFill>
                <a:latin typeface="Helvetica World"/>
              </a:rPr>
              <a:t>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1"/>
          <a:stretch/>
        </p:blipFill>
        <p:spPr>
          <a:xfrm>
            <a:off x="138960" y="5871600"/>
            <a:ext cx="5333400" cy="4829040"/>
          </a:xfrm>
          <a:prstGeom prst="rect">
            <a:avLst/>
          </a:prstGeom>
          <a:ln>
            <a:noFill/>
          </a:ln>
        </p:spPr>
      </p:pic>
      <p:graphicFrame>
        <p:nvGraphicFramePr>
          <p:cNvPr id="296" name="Table 2"/>
          <p:cNvGraphicFramePr/>
          <p:nvPr/>
        </p:nvGraphicFramePr>
        <p:xfrm>
          <a:off x="5175360" y="29962440"/>
          <a:ext cx="10895760" cy="32116680"/>
        </p:xfrm>
        <a:graphic>
          <a:graphicData uri="http://schemas.openxmlformats.org/drawingml/2006/table">
            <a:tbl>
              <a:tblPr/>
              <a:tblGrid>
                <a:gridCol w="10482480"/>
                <a:gridCol w="413640"/>
              </a:tblGrid>
              <a:tr h="4825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Название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2800" spc="-1" strike="noStrike">
                          <a:solidFill>
                            <a:srgbClr val="ffffff"/>
                          </a:solidFill>
                          <a:latin typeface="Helvetica World"/>
                        </a:rPr>
                        <a:t>Стоимость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000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Общая стоимость</a:t>
                      </a:r>
                      <a:endParaRPr b="0" lang="ru-R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экструдера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69600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45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Сервопривод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9600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355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Шнек</a:t>
                      </a:r>
                      <a:endParaRPr b="0" lang="ru-R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00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Драйвер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45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Сопло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45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Термобарьер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00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Нагревательные</a:t>
                      </a:r>
                      <a:endParaRPr b="0" lang="ru-RU" sz="2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элементы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" name="Table 3"/>
          <p:cNvGraphicFramePr/>
          <p:nvPr/>
        </p:nvGraphicFramePr>
        <p:xfrm>
          <a:off x="11534400" y="2752560"/>
          <a:ext cx="5790600" cy="6305400"/>
        </p:xfrm>
        <a:graphic>
          <a:graphicData uri="http://schemas.openxmlformats.org/drawingml/2006/table">
            <a:tbl>
              <a:tblPr/>
              <a:tblGrid>
                <a:gridCol w="2895480"/>
                <a:gridCol w="2895480"/>
              </a:tblGrid>
              <a:tr h="6303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2800" spc="-1" strike="noStrike">
                          <a:solidFill>
                            <a:srgbClr val="ffffff"/>
                          </a:solidFill>
                          <a:latin typeface="Helvetica World"/>
                        </a:rPr>
                        <a:t>Название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ru-RU" sz="2800" spc="-1" strike="noStrike">
                          <a:solidFill>
                            <a:srgbClr val="ffffff"/>
                          </a:solidFill>
                          <a:latin typeface="Helvetica World"/>
                        </a:rPr>
                        <a:t>Стоимость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3305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Общая стоимость</a:t>
                      </a:r>
                      <a:endParaRPr b="0" lang="ru-RU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экструдера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69600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85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Шнек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30000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85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Сервопривод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9600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85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Сопло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2000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85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Драйверы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10000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85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Термобарьер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5000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Нагревательные элементы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Helvetica World"/>
                        </a:rPr>
                        <a:t>13000 рублей</a:t>
                      </a:r>
                      <a:endParaRPr b="0" lang="ru-RU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pic>
        <p:nvPicPr>
          <p:cNvPr id="298" name="Picture 2" descr=""/>
          <p:cNvPicPr/>
          <p:nvPr/>
        </p:nvPicPr>
        <p:blipFill>
          <a:blip r:embed="rId2"/>
          <a:stretch/>
        </p:blipFill>
        <p:spPr>
          <a:xfrm>
            <a:off x="374760" y="1158840"/>
            <a:ext cx="7188840" cy="2437560"/>
          </a:xfrm>
          <a:prstGeom prst="rect">
            <a:avLst/>
          </a:prstGeom>
          <a:ln>
            <a:noFill/>
          </a:ln>
        </p:spPr>
      </p:pic>
      <p:pic>
        <p:nvPicPr>
          <p:cNvPr id="299" name="Picture 2" descr=""/>
          <p:cNvPicPr/>
          <p:nvPr/>
        </p:nvPicPr>
        <p:blipFill>
          <a:blip r:embed="rId3"/>
          <a:stretch/>
        </p:blipFill>
        <p:spPr>
          <a:xfrm>
            <a:off x="5861160" y="3825720"/>
            <a:ext cx="4704480" cy="470448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10296000" y="1225440"/>
            <a:ext cx="851076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ru-RU" sz="2800" spc="-1" strike="noStrike">
                <a:solidFill>
                  <a:srgbClr val="000000"/>
                </a:solidFill>
                <a:latin typeface="Helvetica World"/>
              </a:rPr>
              <a:t>Затраты на разработку и внедрение продукта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8891360" y="658800"/>
            <a:ext cx="62856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9CF4DB8E-13CA-4890-9AFD-60261F45BEC8}" type="slidenum">
              <a:rPr b="0" lang="ru-RU" sz="2310" spc="-1" strike="noStrike">
                <a:solidFill>
                  <a:srgbClr val="422b7d"/>
                </a:solidFill>
                <a:latin typeface="Helvetica World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0" y="482760"/>
            <a:ext cx="18890640" cy="69948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КАНАЛЫ ПРОДВИЖЕНИЯ И ПРОДАЖ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10405800" y="2759040"/>
            <a:ext cx="9444960" cy="101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593640" tIns="593640" bIns="593640">
            <a:noAutofit/>
          </a:bodyPr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404040"/>
                </a:solidFill>
                <a:latin typeface="Helvetica World"/>
                <a:ea typeface="DejaVu Sans"/>
              </a:rPr>
              <a:t>Каналы привлечения пользователей / клиентов.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304" name="Picture 5" descr=""/>
          <p:cNvPicPr/>
          <p:nvPr/>
        </p:nvPicPr>
        <p:blipFill>
          <a:blip r:embed="rId1"/>
          <a:stretch/>
        </p:blipFill>
        <p:spPr>
          <a:xfrm>
            <a:off x="527040" y="2959560"/>
            <a:ext cx="9722520" cy="62560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12384000" y="5256720"/>
            <a:ext cx="1711440" cy="151740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tretch/>
        </p:blipFill>
        <p:spPr>
          <a:xfrm>
            <a:off x="14240880" y="5213520"/>
            <a:ext cx="1859760" cy="16491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4"/>
          <a:stretch/>
        </p:blipFill>
        <p:spPr>
          <a:xfrm>
            <a:off x="16247880" y="5184000"/>
            <a:ext cx="2039760" cy="180864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5"/>
          <a:stretch/>
        </p:blipFill>
        <p:spPr>
          <a:xfrm>
            <a:off x="13248000" y="7056000"/>
            <a:ext cx="1867680" cy="165564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6"/>
          <a:stretch/>
        </p:blipFill>
        <p:spPr>
          <a:xfrm>
            <a:off x="15336000" y="6995160"/>
            <a:ext cx="1860480" cy="186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Рисунок 2" descr=""/>
          <p:cNvPicPr/>
          <p:nvPr/>
        </p:nvPicPr>
        <p:blipFill>
          <a:blip r:embed="rId1"/>
          <a:stretch/>
        </p:blipFill>
        <p:spPr>
          <a:xfrm>
            <a:off x="1440" y="1800"/>
            <a:ext cx="20098080" cy="1130220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-144000" y="0"/>
            <a:ext cx="20098080" cy="11303280"/>
          </a:xfrm>
          <a:prstGeom prst="rect">
            <a:avLst/>
          </a:prstGeom>
          <a:solidFill>
            <a:srgbClr val="422b7d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1594440" y="4435560"/>
            <a:ext cx="10162440" cy="72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БЛАГОДАРИМ ЗА ВНИМАНИЕ!</a:t>
            </a:r>
            <a:endParaRPr b="0" lang="ru-RU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Контакты:</a:t>
            </a: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 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nemcev.mv@talantiuspeh.ru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ramazannalibek@gmail.com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bbalgabay.shyngysbek@gmail.com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kushaliyev_s0222@atr.nis.edu.kz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#сочи #сириус #образование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#наука #искусство #спорт 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219B51FA-BECF-443C-B09B-65293D509D06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DejaVu Sans"/>
              </a:rPr>
              <a:t>PITCH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0" y="119052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4422600" y="2084040"/>
            <a:ext cx="1688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Для кого? 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13215240" y="2084040"/>
            <a:ext cx="3495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Которые недовольны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210" name="Picture 4" descr=""/>
          <p:cNvPicPr/>
          <p:nvPr/>
        </p:nvPicPr>
        <p:blipFill>
          <a:blip r:embed="rId1"/>
          <a:stretch/>
        </p:blipFill>
        <p:spPr>
          <a:xfrm>
            <a:off x="854640" y="2722320"/>
            <a:ext cx="8824320" cy="5174280"/>
          </a:xfrm>
          <a:prstGeom prst="rect">
            <a:avLst/>
          </a:prstGeom>
          <a:ln>
            <a:noFill/>
          </a:ln>
        </p:spPr>
      </p:pic>
      <p:pic>
        <p:nvPicPr>
          <p:cNvPr id="211" name="Picture 5" descr=""/>
          <p:cNvPicPr/>
          <p:nvPr/>
        </p:nvPicPr>
        <p:blipFill>
          <a:blip r:embed="rId2"/>
          <a:stretch/>
        </p:blipFill>
        <p:spPr>
          <a:xfrm>
            <a:off x="12372840" y="5207760"/>
            <a:ext cx="5180760" cy="2291040"/>
          </a:xfrm>
          <a:prstGeom prst="rect">
            <a:avLst/>
          </a:prstGeom>
          <a:ln>
            <a:noFill/>
          </a:ln>
        </p:spPr>
      </p:pic>
      <p:pic>
        <p:nvPicPr>
          <p:cNvPr id="212" name="Picture 6" descr=""/>
          <p:cNvPicPr/>
          <p:nvPr/>
        </p:nvPicPr>
        <p:blipFill>
          <a:blip r:embed="rId3"/>
          <a:stretch/>
        </p:blipFill>
        <p:spPr>
          <a:xfrm>
            <a:off x="12372840" y="2722320"/>
            <a:ext cx="5180760" cy="2724480"/>
          </a:xfrm>
          <a:prstGeom prst="rect">
            <a:avLst/>
          </a:prstGeom>
          <a:ln>
            <a:noFill/>
          </a:ln>
        </p:spPr>
      </p:pic>
      <p:sp>
        <p:nvSpPr>
          <p:cNvPr id="213" name="CustomShape 6"/>
          <p:cNvSpPr/>
          <p:nvPr/>
        </p:nvSpPr>
        <p:spPr>
          <a:xfrm>
            <a:off x="412560" y="8046000"/>
            <a:ext cx="9713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Для больших, средних и малых проектных фирм и разработчиков,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а также для индивидуальных предпринимателей, дизайнеров.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10782360" y="7898040"/>
            <a:ext cx="8884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Дороговизна пластиковых прутков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Ограниченные пользователи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>
            <a:off x="10051920" y="1190520"/>
            <a:ext cx="360" cy="1011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16" name="CustomShape 9"/>
          <p:cNvSpPr/>
          <p:nvPr/>
        </p:nvSpPr>
        <p:spPr>
          <a:xfrm>
            <a:off x="14846400" y="4655160"/>
            <a:ext cx="516240" cy="130932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algn="ctr" blurRad="139700" rotWithShape="0" sx="128000" sy="128000">
              <a:srgbClr val="000000">
                <a:alpha val="43000"/>
              </a:srgbClr>
            </a:outerShdw>
            <a:reflection algn="bl" blurRad="6350" dir="5400000" dist="101600" endA="275" endPos="40000" rotWithShape="0" stA="50000" sy="-100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-50040" y="482760"/>
            <a:ext cx="1888812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ПОТЕНЦИАЛЬНЫЙ ПОКУПАТЕЛЬ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862920" y="1783080"/>
            <a:ext cx="4707360" cy="8499600"/>
          </a:xfrm>
          <a:prstGeom prst="rect">
            <a:avLst/>
          </a:prstGeom>
          <a:ln>
            <a:noFill/>
          </a:ln>
        </p:spPr>
      </p:pic>
      <p:pic>
        <p:nvPicPr>
          <p:cNvPr id="219" name="Picture 3" descr=""/>
          <p:cNvPicPr/>
          <p:nvPr/>
        </p:nvPicPr>
        <p:blipFill>
          <a:blip r:embed="rId2"/>
          <a:stretch/>
        </p:blipFill>
        <p:spPr>
          <a:xfrm>
            <a:off x="6816600" y="1743120"/>
            <a:ext cx="4943160" cy="8539560"/>
          </a:xfrm>
          <a:prstGeom prst="rect">
            <a:avLst/>
          </a:prstGeom>
          <a:ln>
            <a:noFill/>
          </a:ln>
        </p:spPr>
      </p:pic>
      <p:pic>
        <p:nvPicPr>
          <p:cNvPr id="220" name="Picture 4" descr=""/>
          <p:cNvPicPr/>
          <p:nvPr/>
        </p:nvPicPr>
        <p:blipFill>
          <a:blip r:embed="rId3"/>
          <a:stretch/>
        </p:blipFill>
        <p:spPr>
          <a:xfrm>
            <a:off x="13225320" y="1850400"/>
            <a:ext cx="5381640" cy="843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119052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DejaVu Sans"/>
              </a:rPr>
              <a:t>PITCH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27080" y="131760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4"/>
          <p:cNvSpPr/>
          <p:nvPr/>
        </p:nvSpPr>
        <p:spPr>
          <a:xfrm>
            <a:off x="4422600" y="2084040"/>
            <a:ext cx="2329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Он позволяет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14243040" y="2084040"/>
            <a:ext cx="1722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В отличие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1379520" y="7916040"/>
            <a:ext cx="49986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Экономически выгодно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Быстро 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Различные габаритные детали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Без потери качества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Безотходный цикл переработки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10818000" y="8655120"/>
            <a:ext cx="2963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FDM-экструдер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28" name="CustomShape 8"/>
          <p:cNvSpPr/>
          <p:nvPr/>
        </p:nvSpPr>
        <p:spPr>
          <a:xfrm>
            <a:off x="10179000" y="1317600"/>
            <a:ext cx="360" cy="1011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29" name="CustomShape 9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37DCB26D-9B3F-4D68-BD6A-4F49E96F9535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pic>
        <p:nvPicPr>
          <p:cNvPr id="230" name="Picture 14" descr=""/>
          <p:cNvPicPr/>
          <p:nvPr/>
        </p:nvPicPr>
        <p:blipFill>
          <a:blip r:embed="rId1"/>
          <a:stretch/>
        </p:blipFill>
        <p:spPr>
          <a:xfrm>
            <a:off x="12216240" y="2863080"/>
            <a:ext cx="5776920" cy="5181480"/>
          </a:xfrm>
          <a:prstGeom prst="rect">
            <a:avLst/>
          </a:prstGeom>
          <a:ln>
            <a:noFill/>
          </a:ln>
        </p:spPr>
      </p:pic>
      <p:sp>
        <p:nvSpPr>
          <p:cNvPr id="231" name="CustomShape 10"/>
          <p:cNvSpPr/>
          <p:nvPr/>
        </p:nvSpPr>
        <p:spPr>
          <a:xfrm>
            <a:off x="13508280" y="8750880"/>
            <a:ext cx="2014560" cy="286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1"/>
          <p:cNvSpPr/>
          <p:nvPr/>
        </p:nvSpPr>
        <p:spPr>
          <a:xfrm>
            <a:off x="10819080" y="10033560"/>
            <a:ext cx="2435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Наш экструдер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13508280" y="10119960"/>
            <a:ext cx="2014560" cy="286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3"/>
          <p:cNvSpPr/>
          <p:nvPr/>
        </p:nvSpPr>
        <p:spPr>
          <a:xfrm>
            <a:off x="15967080" y="8665200"/>
            <a:ext cx="3346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Пластиковый пруток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35" name="CustomShape 14"/>
          <p:cNvSpPr/>
          <p:nvPr/>
        </p:nvSpPr>
        <p:spPr>
          <a:xfrm>
            <a:off x="16030440" y="10033560"/>
            <a:ext cx="340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Пластиквые гранулы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36" name="CustomShape 15"/>
          <p:cNvSpPr/>
          <p:nvPr/>
        </p:nvSpPr>
        <p:spPr>
          <a:xfrm>
            <a:off x="14221440" y="8386560"/>
            <a:ext cx="587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X15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37" name="Picture 23" descr=""/>
          <p:cNvPicPr/>
          <p:nvPr/>
        </p:nvPicPr>
        <p:blipFill>
          <a:blip r:embed="rId2"/>
          <a:stretch/>
        </p:blipFill>
        <p:spPr>
          <a:xfrm>
            <a:off x="1381680" y="2863080"/>
            <a:ext cx="7478280" cy="4893120"/>
          </a:xfrm>
          <a:prstGeom prst="rect">
            <a:avLst/>
          </a:prstGeom>
          <a:ln>
            <a:noFill/>
          </a:ln>
        </p:spPr>
      </p:pic>
      <p:sp>
        <p:nvSpPr>
          <p:cNvPr id="238" name="CustomShape 16"/>
          <p:cNvSpPr/>
          <p:nvPr/>
        </p:nvSpPr>
        <p:spPr>
          <a:xfrm>
            <a:off x="14393520" y="9754200"/>
            <a:ext cx="24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1584576C-69BC-4844-98EF-8CC2E0674915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DejaVu Sans"/>
              </a:rPr>
              <a:t>Наш результат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720" y="118656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Picture 3" descr=""/>
          <p:cNvPicPr/>
          <p:nvPr/>
        </p:nvPicPr>
        <p:blipFill>
          <a:blip r:embed="rId1"/>
          <a:srcRect l="40157" t="17633" r="37204" b="14999"/>
          <a:stretch/>
        </p:blipFill>
        <p:spPr>
          <a:xfrm>
            <a:off x="14107320" y="2478240"/>
            <a:ext cx="4692600" cy="7855560"/>
          </a:xfrm>
          <a:prstGeom prst="rect">
            <a:avLst/>
          </a:prstGeom>
          <a:ln>
            <a:noFill/>
          </a:ln>
        </p:spPr>
      </p:pic>
      <p:pic>
        <p:nvPicPr>
          <p:cNvPr id="243" name="Picture 4" descr=""/>
          <p:cNvPicPr/>
          <p:nvPr/>
        </p:nvPicPr>
        <p:blipFill>
          <a:blip r:embed="rId2"/>
          <a:stretch/>
        </p:blipFill>
        <p:spPr>
          <a:xfrm>
            <a:off x="10763280" y="3918600"/>
            <a:ext cx="2647800" cy="264780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11811600" y="2478240"/>
            <a:ext cx="4247280" cy="14389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5"/>
          <p:cNvSpPr/>
          <p:nvPr/>
        </p:nvSpPr>
        <p:spPr>
          <a:xfrm flipV="1">
            <a:off x="15734160" y="7626240"/>
            <a:ext cx="1438920" cy="5148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"/>
          <p:cNvSpPr/>
          <p:nvPr/>
        </p:nvSpPr>
        <p:spPr>
          <a:xfrm>
            <a:off x="15742800" y="7265160"/>
            <a:ext cx="126360" cy="479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7"/>
          <p:cNvSpPr/>
          <p:nvPr/>
        </p:nvSpPr>
        <p:spPr>
          <a:xfrm>
            <a:off x="16878240" y="10335240"/>
            <a:ext cx="294480" cy="6163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8"/>
          <p:cNvSpPr/>
          <p:nvPr/>
        </p:nvSpPr>
        <p:spPr>
          <a:xfrm>
            <a:off x="958320" y="1820520"/>
            <a:ext cx="71748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Ключевой функционал нашего экструдера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49" name="Picture 23" descr=""/>
          <p:cNvPicPr/>
          <p:nvPr/>
        </p:nvPicPr>
        <p:blipFill>
          <a:blip r:embed="rId3"/>
          <a:srcRect l="27235" t="22877" r="25884" b="17624"/>
          <a:stretch/>
        </p:blipFill>
        <p:spPr>
          <a:xfrm>
            <a:off x="1111320" y="3608640"/>
            <a:ext cx="7386840" cy="5273640"/>
          </a:xfrm>
          <a:prstGeom prst="rect">
            <a:avLst/>
          </a:prstGeom>
          <a:ln>
            <a:noFill/>
          </a:ln>
        </p:spPr>
      </p:pic>
      <p:sp>
        <p:nvSpPr>
          <p:cNvPr id="250" name="CustomShape 9"/>
          <p:cNvSpPr/>
          <p:nvPr/>
        </p:nvSpPr>
        <p:spPr>
          <a:xfrm>
            <a:off x="10051920" y="2630880"/>
            <a:ext cx="360" cy="86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10793CFF-96C3-4BAA-811E-EC6E36B1FBAE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DejaVu Sans"/>
              </a:rPr>
              <a:t>РАБОТА НАД ПРОЕКТОМ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0" y="119052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593640" tIns="593640" bIns="593640">
            <a:no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Задачи: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какие задачи были поставлены в начале работы над проектом?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Разработка новой модели экструдера 3D-печати, расходным материалом которого является пластиковые гранулы.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Разработка: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выполненные в ходе работы над проектом задачи, возникшие трудности, пути решения.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Не хватало опыта работы во Fusion 360. Черпали дополнительные знания в сети интернет.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Навыки: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расскажите какие ключевые навыки вы приобрели / улучшили в ходе работы над проектом.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Поиск и анализ решений имеющихся на рынке, проектирование в системе Fusion 360, программа слайсер Polygon 2.0.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Итоги: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Насколько удалось реализовать задуманное?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404040"/>
                </a:solidFill>
                <a:latin typeface="Arial"/>
                <a:ea typeface="DejaVu Sans"/>
              </a:rPr>
              <a:t>На данном этапе проекта мы собрали модель экструдера 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</p:txBody>
      </p:sp>
      <p:pic>
        <p:nvPicPr>
          <p:cNvPr id="254" name="Picture 1" descr=""/>
          <p:cNvPicPr/>
          <p:nvPr/>
        </p:nvPicPr>
        <p:blipFill>
          <a:blip r:embed="rId1"/>
          <a:stretch/>
        </p:blipFill>
        <p:spPr>
          <a:xfrm>
            <a:off x="567720" y="5913720"/>
            <a:ext cx="1522440" cy="1522440"/>
          </a:xfrm>
          <a:prstGeom prst="rect">
            <a:avLst/>
          </a:prstGeom>
          <a:ln>
            <a:noFill/>
          </a:ln>
        </p:spPr>
      </p:pic>
      <p:pic>
        <p:nvPicPr>
          <p:cNvPr id="255" name="Picture 2" descr=""/>
          <p:cNvPicPr/>
          <p:nvPr/>
        </p:nvPicPr>
        <p:blipFill>
          <a:blip r:embed="rId2"/>
          <a:srcRect l="28207" t="15166" r="30160" b="47815"/>
          <a:stretch/>
        </p:blipFill>
        <p:spPr>
          <a:xfrm>
            <a:off x="2487960" y="5913720"/>
            <a:ext cx="4095000" cy="1335960"/>
          </a:xfrm>
          <a:prstGeom prst="rect">
            <a:avLst/>
          </a:prstGeom>
          <a:ln>
            <a:noFill/>
          </a:ln>
        </p:spPr>
      </p:pic>
      <p:pic>
        <p:nvPicPr>
          <p:cNvPr id="256" name="Picture 3" descr=""/>
          <p:cNvPicPr/>
          <p:nvPr/>
        </p:nvPicPr>
        <p:blipFill>
          <a:blip r:embed="rId3"/>
          <a:srcRect l="27092" t="23936" r="26059" b="17729"/>
          <a:stretch/>
        </p:blipFill>
        <p:spPr>
          <a:xfrm>
            <a:off x="10145880" y="8439840"/>
            <a:ext cx="5351760" cy="2689560"/>
          </a:xfrm>
          <a:prstGeom prst="rect">
            <a:avLst/>
          </a:prstGeom>
          <a:ln>
            <a:noFill/>
          </a:ln>
        </p:spPr>
      </p:pic>
      <p:pic>
        <p:nvPicPr>
          <p:cNvPr id="257" name="Picture 4" descr=""/>
          <p:cNvPicPr/>
          <p:nvPr/>
        </p:nvPicPr>
        <p:blipFill>
          <a:blip r:embed="rId4"/>
          <a:stretch/>
        </p:blipFill>
        <p:spPr>
          <a:xfrm>
            <a:off x="669960" y="2557080"/>
            <a:ext cx="2894040" cy="19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749960" y="1671840"/>
            <a:ext cx="17145360" cy="862200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DejaVu Sans"/>
              </a:rPr>
              <a:t>Наш продукт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60" name="Picture 185" descr=""/>
          <p:cNvPicPr/>
          <p:nvPr/>
        </p:nvPicPr>
        <p:blipFill>
          <a:blip r:embed="rId4"/>
          <a:stretch/>
        </p:blipFill>
        <p:spPr>
          <a:xfrm>
            <a:off x="9594720" y="5546880"/>
            <a:ext cx="913320" cy="21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8891360" y="658800"/>
            <a:ext cx="626040" cy="3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92EA206C-546A-4602-A475-C015E1BB5658}" type="slidenum">
              <a:rPr b="0" lang="ru-RU" sz="2310" spc="-1" strike="noStrike">
                <a:solidFill>
                  <a:srgbClr val="422b7d"/>
                </a:solidFill>
                <a:latin typeface="Arial"/>
                <a:ea typeface="DejaVu Sans"/>
              </a:rPr>
              <a:t>1</a:t>
            </a:fld>
            <a:endParaRPr b="0" lang="ru-RU" sz="231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0" y="482760"/>
            <a:ext cx="1888812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ВАШЕ РЕШЕНИЕ / ПРОДУКТ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0" y="1191960"/>
            <a:ext cx="20100960" cy="10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593640" tIns="593640" bIns="593640">
            <a:noAutofit/>
          </a:bodyPr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Ценность: </a:t>
            </a: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Компактный,дешевый,удобный.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Решение: </a:t>
            </a: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Минимальными габаритами и доступностью по цене.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Скриншоты:</a:t>
            </a: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Сторителлинг: </a:t>
            </a:r>
            <a:r>
              <a:rPr b="0" lang="ru-RU" sz="2400" spc="-1" strike="noStrike">
                <a:solidFill>
                  <a:srgbClr val="000000"/>
                </a:solidFill>
                <a:latin typeface="Helvetica World"/>
                <a:ea typeface="DejaVu Sans"/>
              </a:rPr>
              <a:t>Сборка, разработка режимов работы,патент,сайт и создание версии 2.0 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264" name="Рисунок 4" descr=""/>
          <p:cNvPicPr/>
          <p:nvPr/>
        </p:nvPicPr>
        <p:blipFill>
          <a:blip r:embed="rId1"/>
          <a:stretch/>
        </p:blipFill>
        <p:spPr>
          <a:xfrm>
            <a:off x="288000" y="4599360"/>
            <a:ext cx="7221240" cy="4614840"/>
          </a:xfrm>
          <a:prstGeom prst="rect">
            <a:avLst/>
          </a:prstGeom>
          <a:ln>
            <a:noFill/>
          </a:ln>
        </p:spPr>
      </p:pic>
      <p:pic>
        <p:nvPicPr>
          <p:cNvPr id="265" name="Рисунок 8" descr=""/>
          <p:cNvPicPr/>
          <p:nvPr/>
        </p:nvPicPr>
        <p:blipFill>
          <a:blip r:embed="rId2"/>
          <a:stretch/>
        </p:blipFill>
        <p:spPr>
          <a:xfrm rot="10800000">
            <a:off x="9649800" y="6575760"/>
            <a:ext cx="10200960" cy="3502080"/>
          </a:xfrm>
          <a:prstGeom prst="rect">
            <a:avLst/>
          </a:prstGeom>
          <a:ln>
            <a:noFill/>
          </a:ln>
        </p:spPr>
      </p:pic>
      <p:pic>
        <p:nvPicPr>
          <p:cNvPr id="266" name="Рисунок 6" descr=""/>
          <p:cNvPicPr/>
          <p:nvPr/>
        </p:nvPicPr>
        <p:blipFill>
          <a:blip r:embed="rId3"/>
          <a:stretch/>
        </p:blipFill>
        <p:spPr>
          <a:xfrm>
            <a:off x="7536240" y="3889800"/>
            <a:ext cx="7365960" cy="338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05120" y="1059120"/>
            <a:ext cx="1809072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Picture 230" descr=""/>
          <p:cNvPicPr/>
          <p:nvPr/>
        </p:nvPicPr>
        <p:blipFill>
          <a:blip r:embed="rId1"/>
          <a:stretch/>
        </p:blipFill>
        <p:spPr>
          <a:xfrm>
            <a:off x="4104000" y="1993680"/>
            <a:ext cx="12381840" cy="8732160"/>
          </a:xfrm>
          <a:prstGeom prst="rect">
            <a:avLst/>
          </a:prstGeom>
          <a:ln>
            <a:noFill/>
          </a:ln>
        </p:spPr>
      </p:pic>
      <p:pic>
        <p:nvPicPr>
          <p:cNvPr id="269" name="Picture 231" descr=""/>
          <p:cNvPicPr/>
          <p:nvPr/>
        </p:nvPicPr>
        <p:blipFill>
          <a:blip r:embed="rId2"/>
          <a:stretch/>
        </p:blipFill>
        <p:spPr>
          <a:xfrm>
            <a:off x="576000" y="1368000"/>
            <a:ext cx="2438640" cy="2438640"/>
          </a:xfrm>
          <a:prstGeom prst="rect">
            <a:avLst/>
          </a:prstGeom>
          <a:ln>
            <a:noFill/>
          </a:ln>
        </p:spPr>
      </p:pic>
      <p:pic>
        <p:nvPicPr>
          <p:cNvPr id="270" name="Picture 232" descr=""/>
          <p:cNvPicPr/>
          <p:nvPr/>
        </p:nvPicPr>
        <p:blipFill>
          <a:blip r:embed="rId3"/>
          <a:stretch/>
        </p:blipFill>
        <p:spPr>
          <a:xfrm>
            <a:off x="17224560" y="8640000"/>
            <a:ext cx="2141280" cy="2141280"/>
          </a:xfrm>
          <a:prstGeom prst="rect">
            <a:avLst/>
          </a:prstGeom>
          <a:ln>
            <a:noFill/>
          </a:ln>
        </p:spPr>
      </p:pic>
      <p:sp>
        <p:nvSpPr>
          <p:cNvPr id="271" name="CustomShape 2"/>
          <p:cNvSpPr/>
          <p:nvPr/>
        </p:nvSpPr>
        <p:spPr>
          <a:xfrm>
            <a:off x="0" y="482760"/>
            <a:ext cx="1888812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364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Helvetica World"/>
                <a:ea typeface="DejaVu Sans"/>
              </a:rPr>
              <a:t>Чертеж Экструдера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Trio_Office/6.2.8.2$Windows_x86 LibreOffice_project/</Application>
  <Words>3448</Words>
  <Paragraphs>280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2020-02-12T15:43:00Z</dcterms:created>
  <dc:creator>Дремучева Ирина Евгеньевна</dc:creator>
  <dc:description/>
  <dc:language>ru-RU</dc:language>
  <cp:lastModifiedBy/>
  <dcterms:modified xsi:type="dcterms:W3CDTF">2020-07-15T13:20:11Z</dcterms:modified>
  <cp:revision>119</cp:revision>
  <dc:subject/>
  <dc:title>Презентация 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reated">
    <vt:filetime>2020-02-12T00:00:00Z</vt:filetime>
  </property>
  <property fmtid="{D5CDD505-2E9C-101B-9397-08002B2CF9AE}" pid="4" name="Creator">
    <vt:lpwstr>Adobe Illustrator CC 22.1 (Windows)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KSOProductBuildVer">
    <vt:lpwstr>1033-11.2.0.9445</vt:lpwstr>
  </property>
  <property fmtid="{D5CDD505-2E9C-101B-9397-08002B2CF9AE}" pid="8" name="LastSaved">
    <vt:filetime>2020-02-12T00:00:00Z</vt:filetime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Notes">
    <vt:i4>0</vt:i4>
  </property>
  <property fmtid="{D5CDD505-2E9C-101B-9397-08002B2CF9AE}" pid="12" name="PresentationFormat">
    <vt:lpwstr>Произвольный</vt:lpwstr>
  </property>
  <property fmtid="{D5CDD505-2E9C-101B-9397-08002B2CF9AE}" pid="13" name="ScaleCrop">
    <vt:bool>0</vt:bool>
  </property>
  <property fmtid="{D5CDD505-2E9C-101B-9397-08002B2CF9AE}" pid="14" name="ShareDoc">
    <vt:bool>0</vt:bool>
  </property>
  <property fmtid="{D5CDD505-2E9C-101B-9397-08002B2CF9AE}" pid="15" name="Slides">
    <vt:i4>15</vt:i4>
  </property>
</Properties>
</file>